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9906000" cy="6858000" type="A4"/>
  <p:notesSz cx="6738938" cy="9872663"/>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CC00"/>
    <a:srgbClr val="000000"/>
    <a:srgbClr val="66FFFF"/>
    <a:srgbClr val="FFFF99"/>
    <a:srgbClr val="FF00FF"/>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73" d="100"/>
          <a:sy n="73" d="100"/>
        </p:scale>
        <p:origin x="1566" y="66"/>
      </p:cViewPr>
      <p:guideLst>
        <p:guide orient="horz" pos="2160"/>
        <p:guide pos="312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21000" cy="495300"/>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17938" y="0"/>
            <a:ext cx="2919412" cy="495300"/>
          </a:xfrm>
          <a:prstGeom prst="rect">
            <a:avLst/>
          </a:prstGeom>
        </p:spPr>
        <p:txBody>
          <a:bodyPr vert="horz" lIns="91440" tIns="45720" rIns="91440" bIns="45720" rtlCol="0"/>
          <a:lstStyle>
            <a:lvl1pPr algn="r">
              <a:defRPr sz="1200"/>
            </a:lvl1pPr>
          </a:lstStyle>
          <a:p>
            <a:fld id="{3AFC4C9B-7002-4342-9D0C-195E91DF4476}" type="datetimeFigureOut">
              <a:rPr kumimoji="1" lang="ja-JP" altLang="en-US" smtClean="0"/>
              <a:t>2023/2/20</a:t>
            </a:fld>
            <a:endParaRPr kumimoji="1" lang="ja-JP" altLang="en-US"/>
          </a:p>
        </p:txBody>
      </p:sp>
      <p:sp>
        <p:nvSpPr>
          <p:cNvPr id="4" name="スライド イメージ プレースホルダー 3"/>
          <p:cNvSpPr>
            <a:spLocks noGrp="1" noRot="1" noChangeAspect="1"/>
          </p:cNvSpPr>
          <p:nvPr>
            <p:ph type="sldImg" idx="2"/>
          </p:nvPr>
        </p:nvSpPr>
        <p:spPr>
          <a:xfrm>
            <a:off x="963613" y="1233488"/>
            <a:ext cx="4813300" cy="3332162"/>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74688" y="4751388"/>
            <a:ext cx="5391150" cy="3887787"/>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377363"/>
            <a:ext cx="2921000"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17938" y="9377363"/>
            <a:ext cx="2919412" cy="495300"/>
          </a:xfrm>
          <a:prstGeom prst="rect">
            <a:avLst/>
          </a:prstGeom>
        </p:spPr>
        <p:txBody>
          <a:bodyPr vert="horz" lIns="91440" tIns="45720" rIns="91440" bIns="45720" rtlCol="0" anchor="b"/>
          <a:lstStyle>
            <a:lvl1pPr algn="r">
              <a:defRPr sz="1200"/>
            </a:lvl1pPr>
          </a:lstStyle>
          <a:p>
            <a:fld id="{30447895-BCF2-4C90-ADBC-001D0156B996}" type="slidenum">
              <a:rPr kumimoji="1" lang="ja-JP" altLang="en-US" smtClean="0"/>
              <a:t>‹#›</a:t>
            </a:fld>
            <a:endParaRPr kumimoji="1" lang="ja-JP" altLang="en-US"/>
          </a:p>
        </p:txBody>
      </p:sp>
    </p:spTree>
    <p:extLst>
      <p:ext uri="{BB962C8B-B14F-4D97-AF65-F5344CB8AC3E}">
        <p14:creationId xmlns:p14="http://schemas.microsoft.com/office/powerpoint/2010/main" val="365611696"/>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42950" y="2130426"/>
            <a:ext cx="8420100" cy="1470025"/>
          </a:xfrm>
        </p:spPr>
        <p:txBody>
          <a:bodyPr/>
          <a:lstStyle/>
          <a:p>
            <a:r>
              <a:rPr kumimoji="1" lang="ja-JP" altLang="en-US" smtClean="0"/>
              <a:t>マスタ タイトルの書式設定</a:t>
            </a:r>
            <a:endParaRPr kumimoji="1" lang="ja-JP" altLang="en-US"/>
          </a:p>
        </p:txBody>
      </p:sp>
      <p:sp>
        <p:nvSpPr>
          <p:cNvPr id="3" name="サブタイトル 2"/>
          <p:cNvSpPr>
            <a:spLocks noGrp="1"/>
          </p:cNvSpPr>
          <p:nvPr>
            <p:ph type="subTitle" idx="1"/>
          </p:nvPr>
        </p:nvSpPr>
        <p:spPr>
          <a:xfrm>
            <a:off x="1485900" y="3886200"/>
            <a:ext cx="69342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 サブタイトルの書式設定</a:t>
            </a:r>
            <a:endParaRPr kumimoji="1" lang="ja-JP" altLang="en-US"/>
          </a:p>
        </p:txBody>
      </p:sp>
      <p:sp>
        <p:nvSpPr>
          <p:cNvPr id="4" name="日付プレースホルダ 3"/>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181850" y="274639"/>
            <a:ext cx="2228850" cy="5851525"/>
          </a:xfrm>
        </p:spPr>
        <p:txBody>
          <a:bodyPr vert="eaVert"/>
          <a:lstStyle/>
          <a:p>
            <a:r>
              <a:rPr kumimoji="1" lang="ja-JP" altLang="en-US" smtClean="0"/>
              <a:t>マスタ タイトルの書式設定</a:t>
            </a:r>
            <a:endParaRPr kumimoji="1" lang="ja-JP" altLang="en-US"/>
          </a:p>
        </p:txBody>
      </p:sp>
      <p:sp>
        <p:nvSpPr>
          <p:cNvPr id="3" name="縦書きテキスト プレースホルダ 2"/>
          <p:cNvSpPr>
            <a:spLocks noGrp="1"/>
          </p:cNvSpPr>
          <p:nvPr>
            <p:ph type="body" orient="vert" idx="1"/>
          </p:nvPr>
        </p:nvSpPr>
        <p:spPr>
          <a:xfrm>
            <a:off x="495300" y="274639"/>
            <a:ext cx="6521450" cy="5851525"/>
          </a:xfrm>
        </p:spPr>
        <p:txBody>
          <a:bodyPr vert="eaVert"/>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p:txBody>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82506" y="4406901"/>
            <a:ext cx="8420100" cy="1362075"/>
          </a:xfrm>
        </p:spPr>
        <p:txBody>
          <a:bodyPr anchor="t"/>
          <a:lstStyle>
            <a:lvl1pPr algn="l">
              <a:defRPr sz="4000" b="1" cap="all"/>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782506" y="2906713"/>
            <a:ext cx="84201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 テキストの書式設定</a:t>
            </a:r>
          </a:p>
        </p:txBody>
      </p:sp>
      <p:sp>
        <p:nvSpPr>
          <p:cNvPr id="4" name="日付プレースホルダ 3"/>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5" name="フッター プレースホルダ 4"/>
          <p:cNvSpPr>
            <a:spLocks noGrp="1"/>
          </p:cNvSpPr>
          <p:nvPr>
            <p:ph type="ftr" sz="quarter" idx="11"/>
          </p:nvPr>
        </p:nvSpPr>
        <p:spPr/>
        <p:txBody>
          <a:bodyPr/>
          <a:lstStyle/>
          <a:p>
            <a:endParaRPr kumimoji="1" lang="ja-JP" altLang="en-US"/>
          </a:p>
        </p:txBody>
      </p:sp>
      <p:sp>
        <p:nvSpPr>
          <p:cNvPr id="6" name="スライド番号プレースホルダ 5"/>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コンテンツ プレースホルダ 2"/>
          <p:cNvSpPr>
            <a:spLocks noGrp="1"/>
          </p:cNvSpPr>
          <p:nvPr>
            <p:ph sz="half" idx="1"/>
          </p:nvPr>
        </p:nvSpPr>
        <p:spPr>
          <a:xfrm>
            <a:off x="49530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 3"/>
          <p:cNvSpPr>
            <a:spLocks noGrp="1"/>
          </p:cNvSpPr>
          <p:nvPr>
            <p:ph sz="half" idx="2"/>
          </p:nvPr>
        </p:nvSpPr>
        <p:spPr>
          <a:xfrm>
            <a:off x="5035550" y="1600201"/>
            <a:ext cx="437515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 4"/>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535113"/>
            <a:ext cx="437687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4" name="コンテンツ プレースホルダ 3"/>
          <p:cNvSpPr>
            <a:spLocks noGrp="1"/>
          </p:cNvSpPr>
          <p:nvPr>
            <p:ph sz="half" idx="2"/>
          </p:nvPr>
        </p:nvSpPr>
        <p:spPr>
          <a:xfrm>
            <a:off x="495300" y="2174875"/>
            <a:ext cx="437687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 4"/>
          <p:cNvSpPr>
            <a:spLocks noGrp="1"/>
          </p:cNvSpPr>
          <p:nvPr>
            <p:ph type="body" sz="quarter" idx="3"/>
          </p:nvPr>
        </p:nvSpPr>
        <p:spPr>
          <a:xfrm>
            <a:off x="5032111" y="1535113"/>
            <a:ext cx="4378590"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 テキストの書式設定</a:t>
            </a:r>
          </a:p>
        </p:txBody>
      </p:sp>
      <p:sp>
        <p:nvSpPr>
          <p:cNvPr id="6" name="コンテンツ プレースホルダ 5"/>
          <p:cNvSpPr>
            <a:spLocks noGrp="1"/>
          </p:cNvSpPr>
          <p:nvPr>
            <p:ph sz="quarter" idx="4"/>
          </p:nvPr>
        </p:nvSpPr>
        <p:spPr>
          <a:xfrm>
            <a:off x="5032111" y="2174875"/>
            <a:ext cx="437859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 6"/>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8" name="フッター プレースホルダ 7"/>
          <p:cNvSpPr>
            <a:spLocks noGrp="1"/>
          </p:cNvSpPr>
          <p:nvPr>
            <p:ph type="ftr" sz="quarter" idx="11"/>
          </p:nvPr>
        </p:nvSpPr>
        <p:spPr/>
        <p:txBody>
          <a:bodyPr/>
          <a:lstStyle/>
          <a:p>
            <a:endParaRPr kumimoji="1" lang="ja-JP" altLang="en-US"/>
          </a:p>
        </p:txBody>
      </p:sp>
      <p:sp>
        <p:nvSpPr>
          <p:cNvPr id="9" name="スライド番号プレースホルダ 8"/>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 タイトルの書式設定</a:t>
            </a:r>
            <a:endParaRPr kumimoji="1" lang="ja-JP" altLang="en-US"/>
          </a:p>
        </p:txBody>
      </p:sp>
      <p:sp>
        <p:nvSpPr>
          <p:cNvPr id="3" name="日付プレースホルダ 2"/>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4" name="フッター プレースホルダ 3"/>
          <p:cNvSpPr>
            <a:spLocks noGrp="1"/>
          </p:cNvSpPr>
          <p:nvPr>
            <p:ph type="ftr" sz="quarter" idx="11"/>
          </p:nvPr>
        </p:nvSpPr>
        <p:spPr/>
        <p:txBody>
          <a:bodyPr/>
          <a:lstStyle/>
          <a:p>
            <a:endParaRPr kumimoji="1" lang="ja-JP" altLang="en-US"/>
          </a:p>
        </p:txBody>
      </p:sp>
      <p:sp>
        <p:nvSpPr>
          <p:cNvPr id="5" name="スライド番号プレースホルダ 4"/>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 1"/>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3" name="フッター プレースホルダ 2"/>
          <p:cNvSpPr>
            <a:spLocks noGrp="1"/>
          </p:cNvSpPr>
          <p:nvPr>
            <p:ph type="ftr" sz="quarter" idx="11"/>
          </p:nvPr>
        </p:nvSpPr>
        <p:spPr/>
        <p:txBody>
          <a:bodyPr/>
          <a:lstStyle/>
          <a:p>
            <a:endParaRPr kumimoji="1" lang="ja-JP" altLang="en-US"/>
          </a:p>
        </p:txBody>
      </p:sp>
      <p:sp>
        <p:nvSpPr>
          <p:cNvPr id="4" name="スライド番号プレースホルダ 3"/>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95300" y="273050"/>
            <a:ext cx="3259006" cy="1162050"/>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コンテンツ プレースホルダ 2"/>
          <p:cNvSpPr>
            <a:spLocks noGrp="1"/>
          </p:cNvSpPr>
          <p:nvPr>
            <p:ph idx="1"/>
          </p:nvPr>
        </p:nvSpPr>
        <p:spPr>
          <a:xfrm>
            <a:off x="3872971" y="273051"/>
            <a:ext cx="5537729"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 3"/>
          <p:cNvSpPr>
            <a:spLocks noGrp="1"/>
          </p:cNvSpPr>
          <p:nvPr>
            <p:ph type="body" sz="half" idx="2"/>
          </p:nvPr>
        </p:nvSpPr>
        <p:spPr>
          <a:xfrm>
            <a:off x="495300" y="1435101"/>
            <a:ext cx="3259006"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941645" y="4800600"/>
            <a:ext cx="5943600" cy="566738"/>
          </a:xfrm>
        </p:spPr>
        <p:txBody>
          <a:bodyPr anchor="b"/>
          <a:lstStyle>
            <a:lvl1pPr algn="l">
              <a:defRPr sz="2000" b="1"/>
            </a:lvl1pPr>
          </a:lstStyle>
          <a:p>
            <a:r>
              <a:rPr kumimoji="1" lang="ja-JP" altLang="en-US" smtClean="0"/>
              <a:t>マスタ タイトルの書式設定</a:t>
            </a:r>
            <a:endParaRPr kumimoji="1" lang="ja-JP" altLang="en-US"/>
          </a:p>
        </p:txBody>
      </p:sp>
      <p:sp>
        <p:nvSpPr>
          <p:cNvPr id="3" name="図プレースホルダ 2"/>
          <p:cNvSpPr>
            <a:spLocks noGrp="1"/>
          </p:cNvSpPr>
          <p:nvPr>
            <p:ph type="pic" idx="1"/>
          </p:nvPr>
        </p:nvSpPr>
        <p:spPr>
          <a:xfrm>
            <a:off x="1941645"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 3"/>
          <p:cNvSpPr>
            <a:spLocks noGrp="1"/>
          </p:cNvSpPr>
          <p:nvPr>
            <p:ph type="body" sz="half" idx="2"/>
          </p:nvPr>
        </p:nvSpPr>
        <p:spPr>
          <a:xfrm>
            <a:off x="1941645"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 テキストの書式設定</a:t>
            </a:r>
          </a:p>
        </p:txBody>
      </p:sp>
      <p:sp>
        <p:nvSpPr>
          <p:cNvPr id="5" name="日付プレースホルダ 4"/>
          <p:cNvSpPr>
            <a:spLocks noGrp="1"/>
          </p:cNvSpPr>
          <p:nvPr>
            <p:ph type="dt" sz="half" idx="10"/>
          </p:nvPr>
        </p:nvSpPr>
        <p:spPr/>
        <p:txBody>
          <a:bodyPr/>
          <a:lstStyle/>
          <a:p>
            <a:fld id="{8B5AC1D7-11B6-4014-A9E3-59FB5FF32B55}" type="datetimeFigureOut">
              <a:rPr kumimoji="1" lang="ja-JP" altLang="en-US" smtClean="0"/>
              <a:pPr/>
              <a:t>2023/2/20</a:t>
            </a:fld>
            <a:endParaRPr kumimoji="1" lang="ja-JP" altLang="en-US"/>
          </a:p>
        </p:txBody>
      </p:sp>
      <p:sp>
        <p:nvSpPr>
          <p:cNvPr id="6" name="フッター プレースホルダ 5"/>
          <p:cNvSpPr>
            <a:spLocks noGrp="1"/>
          </p:cNvSpPr>
          <p:nvPr>
            <p:ph type="ftr" sz="quarter" idx="11"/>
          </p:nvPr>
        </p:nvSpPr>
        <p:spPr/>
        <p:txBody>
          <a:bodyPr/>
          <a:lstStyle/>
          <a:p>
            <a:endParaRPr kumimoji="1" lang="ja-JP" altLang="en-US"/>
          </a:p>
        </p:txBody>
      </p:sp>
      <p:sp>
        <p:nvSpPr>
          <p:cNvPr id="7" name="スライド番号プレースホルダ 6"/>
          <p:cNvSpPr>
            <a:spLocks noGrp="1"/>
          </p:cNvSpPr>
          <p:nvPr>
            <p:ph type="sldNum" sz="quarter" idx="12"/>
          </p:nvPr>
        </p:nvSpPr>
        <p:spPr/>
        <p:txBody>
          <a:bodyPr/>
          <a:lstStyle/>
          <a:p>
            <a:fld id="{13BFB28F-1A69-4585-8A03-FC9448F1440A}" type="slidenum">
              <a:rPr kumimoji="1" lang="ja-JP" altLang="en-US" smtClean="0"/>
              <a:pPr/>
              <a:t>‹#›</a:t>
            </a:fld>
            <a:endParaRPr kumimoji="1" lang="ja-JP"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 1"/>
          <p:cNvSpPr>
            <a:spLocks noGrp="1"/>
          </p:cNvSpPr>
          <p:nvPr>
            <p:ph type="title"/>
          </p:nvPr>
        </p:nvSpPr>
        <p:spPr>
          <a:xfrm>
            <a:off x="495300" y="274638"/>
            <a:ext cx="8915400" cy="1143000"/>
          </a:xfrm>
          <a:prstGeom prst="rect">
            <a:avLst/>
          </a:prstGeom>
        </p:spPr>
        <p:txBody>
          <a:bodyPr vert="horz" lIns="91440" tIns="45720" rIns="91440" bIns="45720" rtlCol="0" anchor="ctr">
            <a:normAutofit/>
          </a:bodyPr>
          <a:lstStyle/>
          <a:p>
            <a:r>
              <a:rPr kumimoji="1" lang="ja-JP" altLang="en-US" smtClean="0"/>
              <a:t>マスタ タイトルの書式設定</a:t>
            </a:r>
            <a:endParaRPr kumimoji="1" lang="ja-JP" altLang="en-US"/>
          </a:p>
        </p:txBody>
      </p:sp>
      <p:sp>
        <p:nvSpPr>
          <p:cNvPr id="3" name="テキスト プレースホルダ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 3"/>
          <p:cNvSpPr>
            <a:spLocks noGrp="1"/>
          </p:cNvSpPr>
          <p:nvPr>
            <p:ph type="dt" sz="half" idx="2"/>
          </p:nvPr>
        </p:nvSpPr>
        <p:spPr>
          <a:xfrm>
            <a:off x="495300" y="6356351"/>
            <a:ext cx="2311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B5AC1D7-11B6-4014-A9E3-59FB5FF32B55}" type="datetimeFigureOut">
              <a:rPr kumimoji="1" lang="ja-JP" altLang="en-US" smtClean="0"/>
              <a:pPr/>
              <a:t>2023/2/20</a:t>
            </a:fld>
            <a:endParaRPr kumimoji="1" lang="ja-JP" altLang="en-US"/>
          </a:p>
        </p:txBody>
      </p:sp>
      <p:sp>
        <p:nvSpPr>
          <p:cNvPr id="5" name="フッター プレースホルダ 4"/>
          <p:cNvSpPr>
            <a:spLocks noGrp="1"/>
          </p:cNvSpPr>
          <p:nvPr>
            <p:ph type="ftr" sz="quarter" idx="3"/>
          </p:nvPr>
        </p:nvSpPr>
        <p:spPr>
          <a:xfrm>
            <a:off x="3384550" y="6356351"/>
            <a:ext cx="31369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 5"/>
          <p:cNvSpPr>
            <a:spLocks noGrp="1"/>
          </p:cNvSpPr>
          <p:nvPr>
            <p:ph type="sldNum" sz="quarter" idx="4"/>
          </p:nvPr>
        </p:nvSpPr>
        <p:spPr>
          <a:xfrm>
            <a:off x="7099300" y="6356351"/>
            <a:ext cx="2311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BFB28F-1A69-4585-8A03-FC9448F1440A}" type="slidenum">
              <a:rPr kumimoji="1" lang="ja-JP" altLang="en-US" smtClean="0"/>
              <a:pPr/>
              <a:t>‹#›</a:t>
            </a:fld>
            <a:endParaRPr kumimoji="1" lang="ja-JP"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 Id="rId9"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角丸四角形 3"/>
          <p:cNvSpPr/>
          <p:nvPr/>
        </p:nvSpPr>
        <p:spPr>
          <a:xfrm>
            <a:off x="2043991" y="149167"/>
            <a:ext cx="5976664" cy="432048"/>
          </a:xfrm>
          <a:prstGeom prst="roundRect">
            <a:avLst>
              <a:gd name="adj" fmla="val 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algn="ctr"/>
            <a:r>
              <a:rPr kumimoji="1" lang="ja-JP" altLang="en-US" sz="2000" dirty="0" smtClean="0">
                <a:solidFill>
                  <a:schemeClr val="tx1"/>
                </a:solidFill>
                <a:latin typeface="HG丸ｺﾞｼｯｸM-PRO" pitchFamily="50" charset="-128"/>
                <a:ea typeface="HG丸ｺﾞｼｯｸM-PRO" pitchFamily="50" charset="-128"/>
              </a:rPr>
              <a:t>足利市ささえ愛ボランティアポイント事業の概要</a:t>
            </a:r>
            <a:endParaRPr kumimoji="1" lang="ja-JP" altLang="en-US" sz="2000" dirty="0">
              <a:solidFill>
                <a:schemeClr val="tx1"/>
              </a:solidFill>
              <a:latin typeface="HG丸ｺﾞｼｯｸM-PRO" pitchFamily="50" charset="-128"/>
              <a:ea typeface="HG丸ｺﾞｼｯｸM-PRO" pitchFamily="50" charset="-128"/>
            </a:endParaRPr>
          </a:p>
        </p:txBody>
      </p:sp>
      <p:sp>
        <p:nvSpPr>
          <p:cNvPr id="5" name="角丸四角形 4"/>
          <p:cNvSpPr/>
          <p:nvPr/>
        </p:nvSpPr>
        <p:spPr>
          <a:xfrm>
            <a:off x="272480" y="1439466"/>
            <a:ext cx="3875105" cy="1440160"/>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pPr algn="ctr"/>
            <a:endParaRPr kumimoji="1" lang="en-US" altLang="ja-JP" sz="1300" dirty="0" smtClean="0"/>
          </a:p>
          <a:p>
            <a:pPr algn="ctr"/>
            <a:endParaRPr lang="en-US" altLang="ja-JP" sz="1300" dirty="0"/>
          </a:p>
          <a:p>
            <a:pPr marL="180975" indent="-180975"/>
            <a:r>
              <a:rPr lang="ja-JP" altLang="en-US" sz="1200" dirty="0" smtClean="0">
                <a:solidFill>
                  <a:schemeClr val="tx1"/>
                </a:solidFill>
                <a:latin typeface="HG丸ｺﾞｼｯｸM-PRO" pitchFamily="50" charset="-128"/>
                <a:ea typeface="HG丸ｺﾞｼｯｸM-PRO" pitchFamily="50" charset="-128"/>
              </a:rPr>
              <a:t>・本市に住所を有するか通学している１８歳以上</a:t>
            </a:r>
            <a:endParaRPr lang="en-US" altLang="ja-JP" sz="1200" dirty="0" smtClean="0">
              <a:solidFill>
                <a:schemeClr val="tx1"/>
              </a:solidFill>
              <a:latin typeface="HG丸ｺﾞｼｯｸM-PRO" pitchFamily="50" charset="-128"/>
              <a:ea typeface="HG丸ｺﾞｼｯｸM-PRO" pitchFamily="50" charset="-128"/>
            </a:endParaRPr>
          </a:p>
          <a:p>
            <a:pPr marL="180975" indent="-180975"/>
            <a:r>
              <a:rPr lang="ja-JP" altLang="en-US" sz="1200" dirty="0" smtClean="0">
                <a:solidFill>
                  <a:schemeClr val="tx1"/>
                </a:solidFill>
                <a:latin typeface="HG丸ｺﾞｼｯｸM-PRO" pitchFamily="50" charset="-128"/>
                <a:ea typeface="HG丸ｺﾞｼｯｸM-PRO" pitchFamily="50" charset="-128"/>
              </a:rPr>
              <a:t>　の方で、市が実施する</a:t>
            </a:r>
            <a:r>
              <a:rPr lang="ja-JP" altLang="en-US" sz="1200" dirty="0" smtClean="0">
                <a:solidFill>
                  <a:srgbClr val="FF0000"/>
                </a:solidFill>
                <a:latin typeface="HG丸ｺﾞｼｯｸM-PRO" pitchFamily="50" charset="-128"/>
                <a:ea typeface="HG丸ｺﾞｼｯｸM-PRO" pitchFamily="50" charset="-128"/>
              </a:rPr>
              <a:t>「ボランティア養成講座」</a:t>
            </a:r>
            <a:r>
              <a:rPr lang="ja-JP" altLang="en-US" sz="1200" dirty="0" smtClean="0">
                <a:solidFill>
                  <a:schemeClr val="tx1"/>
                </a:solidFill>
                <a:latin typeface="HG丸ｺﾞｼｯｸM-PRO" pitchFamily="50" charset="-128"/>
                <a:ea typeface="HG丸ｺﾞｼｯｸM-PRO" pitchFamily="50" charset="-128"/>
              </a:rPr>
              <a:t>等を修了した方</a:t>
            </a:r>
            <a:endParaRPr lang="en-US" altLang="ja-JP" sz="1200" dirty="0" smtClean="0">
              <a:solidFill>
                <a:schemeClr val="tx1"/>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（要介護度１以上の認定を受けている方を除く）</a:t>
            </a:r>
            <a:endParaRPr lang="ja-JP" altLang="en-US" sz="1200" dirty="0">
              <a:solidFill>
                <a:schemeClr val="tx1"/>
              </a:solidFill>
              <a:latin typeface="HG丸ｺﾞｼｯｸM-PRO" pitchFamily="50" charset="-128"/>
              <a:ea typeface="HG丸ｺﾞｼｯｸM-PRO" pitchFamily="50" charset="-128"/>
            </a:endParaRPr>
          </a:p>
          <a:p>
            <a:endParaRPr kumimoji="1" lang="ja-JP" altLang="en-US" sz="1300" dirty="0">
              <a:latin typeface="HG丸ｺﾞｼｯｸM-PRO" pitchFamily="50" charset="-128"/>
              <a:ea typeface="HG丸ｺﾞｼｯｸM-PRO" pitchFamily="50" charset="-128"/>
            </a:endParaRPr>
          </a:p>
        </p:txBody>
      </p:sp>
      <p:sp>
        <p:nvSpPr>
          <p:cNvPr id="6" name="正方形/長方形 5"/>
          <p:cNvSpPr/>
          <p:nvPr/>
        </p:nvSpPr>
        <p:spPr>
          <a:xfrm>
            <a:off x="547235" y="1586650"/>
            <a:ext cx="1872000" cy="252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丸ｺﾞｼｯｸM-PRO" pitchFamily="50" charset="-128"/>
                <a:ea typeface="HG丸ｺﾞｼｯｸM-PRO" pitchFamily="50" charset="-128"/>
              </a:rPr>
              <a:t>ボランティア活動者</a:t>
            </a:r>
            <a:endParaRPr kumimoji="1" lang="ja-JP" altLang="en-US" sz="1200" dirty="0">
              <a:solidFill>
                <a:schemeClr val="tx1"/>
              </a:solidFill>
              <a:latin typeface="HG丸ｺﾞｼｯｸM-PRO" pitchFamily="50" charset="-128"/>
              <a:ea typeface="HG丸ｺﾞｼｯｸM-PRO" pitchFamily="50" charset="-128"/>
            </a:endParaRPr>
          </a:p>
        </p:txBody>
      </p:sp>
      <p:sp>
        <p:nvSpPr>
          <p:cNvPr id="7" name="角丸四角形 6"/>
          <p:cNvSpPr/>
          <p:nvPr/>
        </p:nvSpPr>
        <p:spPr>
          <a:xfrm>
            <a:off x="272480" y="4869160"/>
            <a:ext cx="3816016" cy="1699617"/>
          </a:xfrm>
          <a:prstGeom prst="round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08000" rtlCol="0" anchor="t"/>
          <a:lstStyle/>
          <a:p>
            <a:endParaRPr kumimoji="1" lang="en-US" altLang="ja-JP" sz="1300" dirty="0" smtClean="0">
              <a:latin typeface="+mj-ea"/>
              <a:ea typeface="+mj-ea"/>
            </a:endParaRPr>
          </a:p>
          <a:p>
            <a:pPr>
              <a:spcBef>
                <a:spcPts val="600"/>
              </a:spcBef>
            </a:pPr>
            <a:r>
              <a:rPr lang="ja-JP" altLang="en-US" sz="1200" dirty="0" smtClean="0">
                <a:solidFill>
                  <a:schemeClr val="tx1"/>
                </a:solidFill>
                <a:latin typeface="HG丸ｺﾞｼｯｸM-PRO" pitchFamily="50" charset="-128"/>
                <a:ea typeface="HG丸ｺﾞｼｯｸM-PRO" pitchFamily="50" charset="-128"/>
              </a:rPr>
              <a:t>・活動者、受入施設等の登録</a:t>
            </a:r>
            <a:endParaRPr lang="en-US" altLang="ja-JP" sz="1200" dirty="0" smtClean="0">
              <a:solidFill>
                <a:schemeClr val="tx1"/>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・活動者へ介護保険施設、事業所等の情報提供</a:t>
            </a:r>
            <a:endParaRPr lang="en-US" altLang="ja-JP" sz="1200" dirty="0" smtClean="0">
              <a:solidFill>
                <a:schemeClr val="tx1"/>
              </a:solidFill>
              <a:latin typeface="HG丸ｺﾞｼｯｸM-PRO" pitchFamily="50" charset="-128"/>
              <a:ea typeface="HG丸ｺﾞｼｯｸM-PRO" pitchFamily="50" charset="-128"/>
            </a:endParaRPr>
          </a:p>
          <a:p>
            <a:pPr lvl="0"/>
            <a:r>
              <a:rPr lang="ja-JP" altLang="en-US" sz="1200" dirty="0" smtClean="0">
                <a:solidFill>
                  <a:schemeClr val="tx1"/>
                </a:solidFill>
                <a:latin typeface="HG丸ｺﾞｼｯｸM-PRO" pitchFamily="50" charset="-128"/>
                <a:ea typeface="HG丸ｺﾞｼｯｸM-PRO" pitchFamily="50" charset="-128"/>
              </a:rPr>
              <a:t>・</a:t>
            </a:r>
            <a:r>
              <a:rPr lang="ja-JP" altLang="en-US" sz="1200" dirty="0">
                <a:solidFill>
                  <a:srgbClr val="FF0000"/>
                </a:solidFill>
                <a:latin typeface="HG丸ｺﾞｼｯｸM-PRO" pitchFamily="50" charset="-128"/>
                <a:ea typeface="HG丸ｺﾞｼｯｸM-PRO" pitchFamily="50" charset="-128"/>
              </a:rPr>
              <a:t>高齢者宅の</a:t>
            </a:r>
            <a:r>
              <a:rPr lang="ja-JP" altLang="en-US" sz="1200" dirty="0" smtClean="0">
                <a:solidFill>
                  <a:srgbClr val="FF0000"/>
                </a:solidFill>
                <a:latin typeface="HG丸ｺﾞｼｯｸM-PRO" pitchFamily="50" charset="-128"/>
                <a:ea typeface="HG丸ｺﾞｼｯｸM-PRO" pitchFamily="50" charset="-128"/>
              </a:rPr>
              <a:t>訪問（個人宅の場合）</a:t>
            </a:r>
            <a:endParaRPr lang="en-US" altLang="ja-JP" sz="1200" dirty="0">
              <a:solidFill>
                <a:srgbClr val="FF0000"/>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・活動者と高齢者・サロン等</a:t>
            </a:r>
            <a:r>
              <a:rPr lang="ja-JP" altLang="en-US" sz="1200" smtClean="0">
                <a:solidFill>
                  <a:schemeClr val="tx1"/>
                </a:solidFill>
                <a:latin typeface="HG丸ｺﾞｼｯｸM-PRO" pitchFamily="50" charset="-128"/>
                <a:ea typeface="HG丸ｺﾞｼｯｸM-PRO" pitchFamily="50" charset="-128"/>
              </a:rPr>
              <a:t>の</a:t>
            </a:r>
            <a:r>
              <a:rPr lang="ja-JP" altLang="en-US" sz="1200" smtClean="0">
                <a:solidFill>
                  <a:schemeClr val="tx1"/>
                </a:solidFill>
                <a:latin typeface="HG丸ｺﾞｼｯｸM-PRO" pitchFamily="50" charset="-128"/>
                <a:ea typeface="HG丸ｺﾞｼｯｸM-PRO" pitchFamily="50" charset="-128"/>
              </a:rPr>
              <a:t>マッチング</a:t>
            </a:r>
            <a:endParaRPr lang="en-US" altLang="ja-JP" sz="1200" dirty="0" smtClean="0">
              <a:solidFill>
                <a:schemeClr val="tx1"/>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・ポイントの管理、交換品の交付</a:t>
            </a:r>
            <a:endParaRPr lang="en-US" altLang="ja-JP" sz="1200" dirty="0" smtClean="0">
              <a:solidFill>
                <a:schemeClr val="tx1"/>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・ボランティア活動保険の加入</a:t>
            </a:r>
            <a:endParaRPr lang="en-US" altLang="ja-JP" sz="1200" dirty="0" smtClean="0">
              <a:solidFill>
                <a:schemeClr val="tx1"/>
              </a:solidFill>
              <a:latin typeface="HG丸ｺﾞｼｯｸM-PRO" pitchFamily="50" charset="-128"/>
              <a:ea typeface="HG丸ｺﾞｼｯｸM-PRO" pitchFamily="50" charset="-128"/>
            </a:endParaRPr>
          </a:p>
        </p:txBody>
      </p:sp>
      <p:sp>
        <p:nvSpPr>
          <p:cNvPr id="8" name="角丸四角形 7"/>
          <p:cNvSpPr/>
          <p:nvPr/>
        </p:nvSpPr>
        <p:spPr>
          <a:xfrm>
            <a:off x="6028525" y="1424165"/>
            <a:ext cx="3672000" cy="2808312"/>
          </a:xfrm>
          <a:prstGeom prst="roundRect">
            <a:avLst>
              <a:gd name="adj" fmla="val 8399"/>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288000" rIns="72000" rtlCol="0" anchor="t" anchorCtr="0"/>
          <a:lstStyle/>
          <a:p>
            <a:pPr algn="ctr"/>
            <a:endParaRPr kumimoji="1" lang="en-US" altLang="ja-JP" sz="1300" dirty="0" smtClean="0"/>
          </a:p>
          <a:p>
            <a:pPr marL="95250" indent="-95250"/>
            <a:r>
              <a:rPr lang="ja-JP" altLang="en-US" sz="1200" dirty="0" smtClean="0">
                <a:solidFill>
                  <a:schemeClr val="tx1"/>
                </a:solidFill>
                <a:latin typeface="HG丸ｺﾞｼｯｸM-PRO" pitchFamily="50" charset="-128"/>
                <a:ea typeface="HG丸ｺﾞｼｯｸM-PRO" pitchFamily="50" charset="-128"/>
              </a:rPr>
              <a:t>・介護保険施設・事業所（入所・通所施設）、</a:t>
            </a:r>
            <a:endParaRPr lang="en-US" altLang="ja-JP" sz="1200" dirty="0" smtClean="0">
              <a:solidFill>
                <a:schemeClr val="tx1"/>
              </a:solidFill>
              <a:latin typeface="HG丸ｺﾞｼｯｸM-PRO" pitchFamily="50" charset="-128"/>
              <a:ea typeface="HG丸ｺﾞｼｯｸM-PRO" pitchFamily="50" charset="-128"/>
            </a:endParaRPr>
          </a:p>
          <a:p>
            <a:pPr marL="95250" indent="-95250"/>
            <a:r>
              <a:rPr lang="ja-JP" altLang="en-US" sz="1200" dirty="0" smtClean="0">
                <a:solidFill>
                  <a:schemeClr val="tx1"/>
                </a:solidFill>
                <a:latin typeface="HG丸ｺﾞｼｯｸM-PRO" pitchFamily="50" charset="-128"/>
                <a:ea typeface="HG丸ｺﾞｼｯｸM-PRO" pitchFamily="50" charset="-128"/>
              </a:rPr>
              <a:t>　養護老人ホームなど</a:t>
            </a:r>
            <a:endParaRPr lang="en-US" altLang="ja-JP" sz="1200" dirty="0" smtClean="0">
              <a:solidFill>
                <a:schemeClr val="tx1"/>
              </a:solidFill>
              <a:latin typeface="HG丸ｺﾞｼｯｸM-PRO" pitchFamily="50" charset="-128"/>
              <a:ea typeface="HG丸ｺﾞｼｯｸM-PRO" pitchFamily="50" charset="-128"/>
            </a:endParaRPr>
          </a:p>
          <a:p>
            <a:r>
              <a:rPr kumimoji="1" lang="ja-JP" altLang="en-US" sz="1200" dirty="0" smtClean="0">
                <a:solidFill>
                  <a:schemeClr val="tx1"/>
                </a:solidFill>
                <a:latin typeface="HG丸ｺﾞｼｯｸM-PRO" pitchFamily="50" charset="-128"/>
                <a:ea typeface="HG丸ｺﾞｼｯｸM-PRO" pitchFamily="50" charset="-128"/>
              </a:rPr>
              <a:t>・地域サロン等</a:t>
            </a:r>
            <a:endParaRPr kumimoji="1" lang="en-US" altLang="ja-JP" sz="1200" dirty="0" smtClean="0">
              <a:solidFill>
                <a:schemeClr val="tx1"/>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　→レクリエーションや趣味活動の指導、傾聴・</a:t>
            </a:r>
            <a:endParaRPr lang="en-US" altLang="ja-JP" sz="1200" dirty="0" smtClean="0">
              <a:solidFill>
                <a:schemeClr val="tx1"/>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　　話し相手、施設内での簡単な手伝い等</a:t>
            </a:r>
            <a:endParaRPr lang="en-US" altLang="ja-JP" sz="1200" dirty="0" smtClean="0">
              <a:solidFill>
                <a:schemeClr val="tx1"/>
              </a:solidFill>
              <a:latin typeface="HG丸ｺﾞｼｯｸM-PRO" pitchFamily="50" charset="-128"/>
              <a:ea typeface="HG丸ｺﾞｼｯｸM-PRO" pitchFamily="50" charset="-128"/>
            </a:endParaRPr>
          </a:p>
          <a:p>
            <a:endParaRPr kumimoji="1" lang="en-US" altLang="ja-JP" sz="1200" dirty="0" smtClean="0">
              <a:solidFill>
                <a:schemeClr val="tx1"/>
              </a:solidFill>
              <a:latin typeface="HG丸ｺﾞｼｯｸM-PRO" pitchFamily="50" charset="-128"/>
              <a:ea typeface="HG丸ｺﾞｼｯｸM-PRO" pitchFamily="50" charset="-128"/>
            </a:endParaRPr>
          </a:p>
          <a:p>
            <a:endParaRPr kumimoji="1" lang="en-US" altLang="ja-JP" sz="1200" dirty="0" smtClean="0">
              <a:solidFill>
                <a:schemeClr val="tx1"/>
              </a:solidFill>
              <a:latin typeface="HG丸ｺﾞｼｯｸM-PRO" pitchFamily="50" charset="-128"/>
              <a:ea typeface="HG丸ｺﾞｼｯｸM-PRO" pitchFamily="50" charset="-128"/>
            </a:endParaRPr>
          </a:p>
          <a:p>
            <a:endParaRPr kumimoji="1" lang="en-US" altLang="ja-JP" sz="1200" dirty="0" smtClean="0">
              <a:solidFill>
                <a:schemeClr val="tx1"/>
              </a:solidFill>
              <a:latin typeface="HG丸ｺﾞｼｯｸM-PRO" pitchFamily="50" charset="-128"/>
              <a:ea typeface="HG丸ｺﾞｼｯｸM-PRO" pitchFamily="50" charset="-128"/>
            </a:endParaRPr>
          </a:p>
          <a:p>
            <a:pPr marL="95250" indent="-95250"/>
            <a:r>
              <a:rPr lang="ja-JP" altLang="en-US" sz="1200" dirty="0" smtClean="0">
                <a:solidFill>
                  <a:schemeClr val="tx1"/>
                </a:solidFill>
                <a:latin typeface="HG丸ｺﾞｼｯｸM-PRO" pitchFamily="50" charset="-128"/>
                <a:ea typeface="HG丸ｺﾞｼｯｸM-PRO" pitchFamily="50" charset="-128"/>
              </a:rPr>
              <a:t>・要介護・要支援認定者、総合事業対象者及び</a:t>
            </a:r>
            <a:endParaRPr lang="en-US" altLang="ja-JP" sz="1200" dirty="0" smtClean="0">
              <a:solidFill>
                <a:schemeClr val="tx1"/>
              </a:solidFill>
              <a:latin typeface="HG丸ｺﾞｼｯｸM-PRO" pitchFamily="50" charset="-128"/>
              <a:ea typeface="HG丸ｺﾞｼｯｸM-PRO" pitchFamily="50" charset="-128"/>
            </a:endParaRPr>
          </a:p>
          <a:p>
            <a:pPr marL="95250" indent="-95250"/>
            <a:r>
              <a:rPr lang="ja-JP" altLang="en-US" sz="1200" dirty="0" smtClean="0">
                <a:solidFill>
                  <a:schemeClr val="tx1"/>
                </a:solidFill>
                <a:latin typeface="HG丸ｺﾞｼｯｸM-PRO" pitchFamily="50" charset="-128"/>
                <a:ea typeface="HG丸ｺﾞｼｯｸM-PRO" pitchFamily="50" charset="-128"/>
              </a:rPr>
              <a:t>　総合事業対象者に相当する方</a:t>
            </a:r>
            <a:endParaRPr lang="en-US" altLang="ja-JP" sz="1200" dirty="0" smtClean="0">
              <a:solidFill>
                <a:schemeClr val="tx1"/>
              </a:solidFill>
              <a:latin typeface="HG丸ｺﾞｼｯｸM-PRO" pitchFamily="50" charset="-128"/>
              <a:ea typeface="HG丸ｺﾞｼｯｸM-PRO" pitchFamily="50" charset="-128"/>
            </a:endParaRPr>
          </a:p>
          <a:p>
            <a:pPr marL="95250" indent="-95250"/>
            <a:r>
              <a:rPr kumimoji="1" lang="ja-JP" altLang="en-US" sz="1200" dirty="0" smtClean="0">
                <a:solidFill>
                  <a:schemeClr val="tx1"/>
                </a:solidFill>
                <a:latin typeface="HG丸ｺﾞｼｯｸM-PRO" pitchFamily="50" charset="-128"/>
                <a:ea typeface="HG丸ｺﾞｼｯｸM-PRO" pitchFamily="50" charset="-128"/>
              </a:rPr>
              <a:t>　</a:t>
            </a:r>
            <a:r>
              <a:rPr lang="ja-JP" altLang="en-US" sz="1200" dirty="0" smtClean="0">
                <a:solidFill>
                  <a:schemeClr val="tx1"/>
                </a:solidFill>
                <a:latin typeface="HG丸ｺﾞｼｯｸM-PRO" pitchFamily="50" charset="-128"/>
                <a:ea typeface="HG丸ｺﾞｼｯｸM-PRO" pitchFamily="50" charset="-128"/>
              </a:rPr>
              <a:t>→ゴミ出しや見守り、買物等の日常生活支援</a:t>
            </a:r>
            <a:endParaRPr kumimoji="1" lang="ja-JP" altLang="en-US" sz="1200" dirty="0">
              <a:solidFill>
                <a:schemeClr val="tx1"/>
              </a:solidFill>
              <a:latin typeface="HG丸ｺﾞｼｯｸM-PRO" pitchFamily="50" charset="-128"/>
              <a:ea typeface="HG丸ｺﾞｼｯｸM-PRO" pitchFamily="50" charset="-128"/>
            </a:endParaRPr>
          </a:p>
        </p:txBody>
      </p:sp>
      <p:sp>
        <p:nvSpPr>
          <p:cNvPr id="9" name="正方形/長方形 8"/>
          <p:cNvSpPr/>
          <p:nvPr/>
        </p:nvSpPr>
        <p:spPr>
          <a:xfrm>
            <a:off x="6105128" y="1546232"/>
            <a:ext cx="1740970" cy="292417"/>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丸ｺﾞｼｯｸM-PRO" pitchFamily="50" charset="-128"/>
                <a:ea typeface="HG丸ｺﾞｼｯｸM-PRO" pitchFamily="50" charset="-128"/>
              </a:rPr>
              <a:t>ボランティア受入施設</a:t>
            </a:r>
            <a:endParaRPr kumimoji="1" lang="ja-JP" altLang="en-US" sz="1200" dirty="0">
              <a:solidFill>
                <a:schemeClr val="tx1"/>
              </a:solidFill>
              <a:latin typeface="HG丸ｺﾞｼｯｸM-PRO" pitchFamily="50" charset="-128"/>
              <a:ea typeface="HG丸ｺﾞｼｯｸM-PRO" pitchFamily="50" charset="-128"/>
            </a:endParaRPr>
          </a:p>
        </p:txBody>
      </p:sp>
      <p:sp>
        <p:nvSpPr>
          <p:cNvPr id="11" name="正方形/長方形 10"/>
          <p:cNvSpPr/>
          <p:nvPr/>
        </p:nvSpPr>
        <p:spPr>
          <a:xfrm>
            <a:off x="6105128" y="2951374"/>
            <a:ext cx="1936163" cy="261602"/>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HG丸ｺﾞｼｯｸM-PRO" pitchFamily="50" charset="-128"/>
                <a:ea typeface="HG丸ｺﾞｼｯｸM-PRO" pitchFamily="50" charset="-128"/>
              </a:rPr>
              <a:t>ボランティア受入</a:t>
            </a:r>
            <a:r>
              <a:rPr kumimoji="1" lang="ja-JP" altLang="en-US" sz="1200" dirty="0" smtClean="0">
                <a:solidFill>
                  <a:schemeClr val="tx1"/>
                </a:solidFill>
                <a:latin typeface="HG丸ｺﾞｼｯｸM-PRO" pitchFamily="50" charset="-128"/>
                <a:ea typeface="HG丸ｺﾞｼｯｸM-PRO" pitchFamily="50" charset="-128"/>
              </a:rPr>
              <a:t>高齢者</a:t>
            </a:r>
            <a:endParaRPr kumimoji="1" lang="ja-JP" altLang="en-US" sz="1200" dirty="0">
              <a:solidFill>
                <a:schemeClr val="tx1"/>
              </a:solidFill>
              <a:latin typeface="HG丸ｺﾞｼｯｸM-PRO" pitchFamily="50" charset="-128"/>
              <a:ea typeface="HG丸ｺﾞｼｯｸM-PRO" pitchFamily="50" charset="-128"/>
            </a:endParaRPr>
          </a:p>
        </p:txBody>
      </p:sp>
      <p:sp>
        <p:nvSpPr>
          <p:cNvPr id="13" name="正方形/長方形 12"/>
          <p:cNvSpPr/>
          <p:nvPr/>
        </p:nvSpPr>
        <p:spPr>
          <a:xfrm>
            <a:off x="594628" y="4941168"/>
            <a:ext cx="1872000" cy="252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丸ｺﾞｼｯｸM-PRO" pitchFamily="50" charset="-128"/>
                <a:ea typeface="HG丸ｺﾞｼｯｸM-PRO" pitchFamily="50" charset="-128"/>
              </a:rPr>
              <a:t>足利市　元気高齢課</a:t>
            </a:r>
            <a:endParaRPr kumimoji="1" lang="ja-JP" altLang="en-US" sz="1200" dirty="0">
              <a:solidFill>
                <a:schemeClr val="tx1"/>
              </a:solidFill>
              <a:latin typeface="HG丸ｺﾞｼｯｸM-PRO" pitchFamily="50" charset="-128"/>
              <a:ea typeface="HG丸ｺﾞｼｯｸM-PRO" pitchFamily="50" charset="-128"/>
            </a:endParaRPr>
          </a:p>
        </p:txBody>
      </p:sp>
      <p:sp>
        <p:nvSpPr>
          <p:cNvPr id="15" name="下矢印 14"/>
          <p:cNvSpPr/>
          <p:nvPr/>
        </p:nvSpPr>
        <p:spPr>
          <a:xfrm>
            <a:off x="632520" y="2914906"/>
            <a:ext cx="792088" cy="1843306"/>
          </a:xfrm>
          <a:prstGeom prst="down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108000" rIns="0" bIns="0" rtlCol="0" anchor="ctr" anchorCtr="0"/>
          <a:lstStyle/>
          <a:p>
            <a:pPr algn="ctr"/>
            <a:r>
              <a:rPr kumimoji="1" lang="ja-JP" altLang="en-US" sz="1100" dirty="0" smtClean="0">
                <a:solidFill>
                  <a:schemeClr val="tx1"/>
                </a:solidFill>
                <a:latin typeface="HG丸ｺﾞｼｯｸM-PRO" pitchFamily="50" charset="-128"/>
                <a:ea typeface="HG丸ｺﾞｼｯｸM-PRO" pitchFamily="50" charset="-128"/>
              </a:rPr>
              <a:t>①</a:t>
            </a:r>
            <a:r>
              <a:rPr kumimoji="1" lang="ja-JP" altLang="en-US" sz="1100" dirty="0" smtClean="0">
                <a:solidFill>
                  <a:srgbClr val="FF0000"/>
                </a:solidFill>
                <a:latin typeface="HG丸ｺﾞｼｯｸM-PRO" pitchFamily="50" charset="-128"/>
                <a:ea typeface="HG丸ｺﾞｼｯｸM-PRO" pitchFamily="50" charset="-128"/>
              </a:rPr>
              <a:t>講座受講</a:t>
            </a:r>
            <a:r>
              <a:rPr kumimoji="1" lang="ja-JP" altLang="en-US" sz="1100" dirty="0" smtClean="0">
                <a:solidFill>
                  <a:schemeClr val="tx1"/>
                </a:solidFill>
                <a:latin typeface="HG丸ｺﾞｼｯｸM-PRO" pitchFamily="50" charset="-128"/>
                <a:ea typeface="HG丸ｺﾞｼｯｸM-PRO" pitchFamily="50" charset="-128"/>
              </a:rPr>
              <a:t>・</a:t>
            </a:r>
            <a:r>
              <a:rPr kumimoji="1" lang="ja-JP" altLang="en-US" sz="1100" dirty="0" smtClean="0">
                <a:solidFill>
                  <a:schemeClr val="tx1"/>
                </a:solidFill>
                <a:latin typeface="HGS創英角ﾎﾟｯﾌﾟ体" pitchFamily="50" charset="-128"/>
                <a:ea typeface="HGS創英角ﾎﾟｯﾌﾟ体" pitchFamily="50" charset="-128"/>
              </a:rPr>
              <a:t>申請・登録</a:t>
            </a:r>
            <a:endParaRPr kumimoji="1" lang="ja-JP" altLang="en-US" sz="1100" dirty="0">
              <a:solidFill>
                <a:schemeClr val="tx1"/>
              </a:solidFill>
              <a:latin typeface="HGS創英角ﾎﾟｯﾌﾟ体" pitchFamily="50" charset="-128"/>
              <a:ea typeface="HGS創英角ﾎﾟｯﾌﾟ体" pitchFamily="50" charset="-128"/>
            </a:endParaRPr>
          </a:p>
        </p:txBody>
      </p:sp>
      <p:sp>
        <p:nvSpPr>
          <p:cNvPr id="17" name="上矢印 16"/>
          <p:cNvSpPr/>
          <p:nvPr/>
        </p:nvSpPr>
        <p:spPr>
          <a:xfrm flipH="1">
            <a:off x="1496612" y="2914907"/>
            <a:ext cx="720081" cy="1843306"/>
          </a:xfrm>
          <a:prstGeom prst="up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0"/>
          <a:lstStyle/>
          <a:p>
            <a:r>
              <a:rPr kumimoji="1" lang="ja-JP" altLang="en-US" sz="1100" dirty="0" smtClean="0">
                <a:solidFill>
                  <a:schemeClr val="tx1"/>
                </a:solidFill>
                <a:latin typeface="HG丸ｺﾞｼｯｸM-PRO" pitchFamily="50" charset="-128"/>
                <a:ea typeface="HG丸ｺﾞｼｯｸM-PRO" pitchFamily="50" charset="-128"/>
              </a:rPr>
              <a:t>②情報提供・マッチング</a:t>
            </a:r>
            <a:endParaRPr kumimoji="1" lang="ja-JP" altLang="en-US" sz="1100" dirty="0">
              <a:solidFill>
                <a:schemeClr val="tx1"/>
              </a:solidFill>
              <a:latin typeface="HG丸ｺﾞｼｯｸM-PRO" pitchFamily="50" charset="-128"/>
              <a:ea typeface="HG丸ｺﾞｼｯｸM-PRO" pitchFamily="50" charset="-128"/>
            </a:endParaRPr>
          </a:p>
        </p:txBody>
      </p:sp>
      <p:sp>
        <p:nvSpPr>
          <p:cNvPr id="18" name="下矢印 17"/>
          <p:cNvSpPr/>
          <p:nvPr/>
        </p:nvSpPr>
        <p:spPr>
          <a:xfrm>
            <a:off x="2275377" y="2914907"/>
            <a:ext cx="792088" cy="1843306"/>
          </a:xfrm>
          <a:prstGeom prst="down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rIns="0" rtlCol="0" anchor="ctr" anchorCtr="0"/>
          <a:lstStyle/>
          <a:p>
            <a:pPr algn="ctr"/>
            <a:r>
              <a:rPr kumimoji="1" lang="ja-JP" altLang="en-US" sz="1100" dirty="0" smtClean="0">
                <a:solidFill>
                  <a:schemeClr val="tx1"/>
                </a:solidFill>
                <a:latin typeface="HG丸ｺﾞｼｯｸM-PRO" pitchFamily="50" charset="-128"/>
                <a:ea typeface="HG丸ｺﾞｼｯｸM-PRO" pitchFamily="50" charset="-128"/>
              </a:rPr>
              <a:t>⑥ポイントの交換申請</a:t>
            </a:r>
            <a:endParaRPr kumimoji="1" lang="ja-JP" altLang="en-US" sz="1100" b="1" dirty="0">
              <a:solidFill>
                <a:schemeClr val="tx1"/>
              </a:solidFill>
              <a:latin typeface="HG丸ｺﾞｼｯｸM-PRO" pitchFamily="50" charset="-128"/>
              <a:ea typeface="HG丸ｺﾞｼｯｸM-PRO" pitchFamily="50" charset="-128"/>
            </a:endParaRPr>
          </a:p>
        </p:txBody>
      </p:sp>
      <p:sp>
        <p:nvSpPr>
          <p:cNvPr id="19" name="上矢印 18"/>
          <p:cNvSpPr/>
          <p:nvPr/>
        </p:nvSpPr>
        <p:spPr>
          <a:xfrm flipH="1">
            <a:off x="3166127" y="2929200"/>
            <a:ext cx="720080" cy="1829012"/>
          </a:xfrm>
          <a:prstGeom prst="upArrow">
            <a:avLst>
              <a:gd name="adj1" fmla="val 53135"/>
              <a:gd name="adj2" fmla="val 50000"/>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tIns="0" rIns="0" bIns="0" rtlCol="0" anchor="ctr" anchorCtr="0"/>
          <a:lstStyle/>
          <a:p>
            <a:r>
              <a:rPr lang="ja-JP" altLang="en-US" sz="1100" smtClean="0">
                <a:solidFill>
                  <a:schemeClr val="tx1"/>
                </a:solidFill>
                <a:latin typeface="HG丸ｺﾞｼｯｸM-PRO" pitchFamily="50" charset="-128"/>
                <a:ea typeface="HG丸ｺﾞｼｯｸM-PRO" pitchFamily="50" charset="-128"/>
              </a:rPr>
              <a:t>　　</a:t>
            </a:r>
            <a:r>
              <a:rPr kumimoji="1" lang="ja-JP" altLang="en-US" sz="1100" smtClean="0">
                <a:solidFill>
                  <a:schemeClr val="tx1"/>
                </a:solidFill>
                <a:latin typeface="HG丸ｺﾞｼｯｸM-PRO" pitchFamily="50" charset="-128"/>
                <a:ea typeface="HG丸ｺﾞｼｯｸM-PRO" pitchFamily="50" charset="-128"/>
              </a:rPr>
              <a:t>⑦</a:t>
            </a:r>
            <a:r>
              <a:rPr kumimoji="1" lang="ja-JP" altLang="en-US" sz="1100" dirty="0" smtClean="0">
                <a:solidFill>
                  <a:schemeClr val="tx1"/>
                </a:solidFill>
                <a:latin typeface="HG丸ｺﾞｼｯｸM-PRO" pitchFamily="50" charset="-128"/>
                <a:ea typeface="HG丸ｺﾞｼｯｸM-PRO" pitchFamily="50" charset="-128"/>
              </a:rPr>
              <a:t>交換品の交付</a:t>
            </a:r>
            <a:endParaRPr kumimoji="1" lang="ja-JP" altLang="en-US" sz="1100" dirty="0">
              <a:solidFill>
                <a:schemeClr val="tx1"/>
              </a:solidFill>
              <a:latin typeface="HG丸ｺﾞｼｯｸM-PRO" pitchFamily="50" charset="-128"/>
              <a:ea typeface="HG丸ｺﾞｼｯｸM-PRO" pitchFamily="50" charset="-128"/>
            </a:endParaRPr>
          </a:p>
        </p:txBody>
      </p:sp>
      <p:sp>
        <p:nvSpPr>
          <p:cNvPr id="20" name="右矢印 19"/>
          <p:cNvSpPr/>
          <p:nvPr/>
        </p:nvSpPr>
        <p:spPr>
          <a:xfrm>
            <a:off x="4234612" y="1586650"/>
            <a:ext cx="1620000" cy="576064"/>
          </a:xfrm>
          <a:prstGeom prst="right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Ins="0" rtlCol="0" anchor="ctr"/>
          <a:lstStyle/>
          <a:p>
            <a:pPr algn="ctr"/>
            <a:r>
              <a:rPr kumimoji="1" lang="ja-JP" altLang="en-US" sz="1100" dirty="0" smtClean="0">
                <a:solidFill>
                  <a:schemeClr val="tx1"/>
                </a:solidFill>
                <a:latin typeface="HG丸ｺﾞｼｯｸM-PRO" pitchFamily="50" charset="-128"/>
                <a:ea typeface="HG丸ｺﾞｼｯｸM-PRO" pitchFamily="50" charset="-128"/>
              </a:rPr>
              <a:t>③連絡・活動の実施</a:t>
            </a:r>
            <a:endParaRPr kumimoji="1" lang="ja-JP" altLang="en-US" sz="1100" dirty="0">
              <a:solidFill>
                <a:schemeClr val="tx1"/>
              </a:solidFill>
              <a:latin typeface="HG丸ｺﾞｼｯｸM-PRO" pitchFamily="50" charset="-128"/>
              <a:ea typeface="HG丸ｺﾞｼｯｸM-PRO" pitchFamily="50" charset="-128"/>
            </a:endParaRPr>
          </a:p>
        </p:txBody>
      </p:sp>
      <p:sp>
        <p:nvSpPr>
          <p:cNvPr id="21" name="左矢印 20"/>
          <p:cNvSpPr/>
          <p:nvPr/>
        </p:nvSpPr>
        <p:spPr>
          <a:xfrm>
            <a:off x="4196992" y="2240868"/>
            <a:ext cx="1620000" cy="576064"/>
          </a:xfrm>
          <a:prstGeom prst="leftArrow">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rtlCol="0" anchor="ctr"/>
          <a:lstStyle/>
          <a:p>
            <a:pPr algn="ctr"/>
            <a:r>
              <a:rPr kumimoji="1" lang="ja-JP" altLang="en-US" sz="1100" dirty="0" smtClean="0">
                <a:solidFill>
                  <a:schemeClr val="tx1"/>
                </a:solidFill>
                <a:latin typeface="HG丸ｺﾞｼｯｸM-PRO" pitchFamily="50" charset="-128"/>
                <a:ea typeface="HG丸ｺﾞｼｯｸM-PRO" pitchFamily="50" charset="-128"/>
              </a:rPr>
              <a:t>④スタンプ押印</a:t>
            </a:r>
            <a:endParaRPr kumimoji="1" lang="ja-JP" altLang="en-US" sz="1100" dirty="0">
              <a:solidFill>
                <a:schemeClr val="tx1"/>
              </a:solidFill>
              <a:latin typeface="HG丸ｺﾞｼｯｸM-PRO" pitchFamily="50" charset="-128"/>
              <a:ea typeface="HG丸ｺﾞｼｯｸM-PRO" pitchFamily="50" charset="-128"/>
            </a:endParaRPr>
          </a:p>
        </p:txBody>
      </p:sp>
      <p:sp>
        <p:nvSpPr>
          <p:cNvPr id="22" name="下矢印 21"/>
          <p:cNvSpPr/>
          <p:nvPr/>
        </p:nvSpPr>
        <p:spPr>
          <a:xfrm rot="3339381">
            <a:off x="4537216" y="3128538"/>
            <a:ext cx="693149" cy="2135964"/>
          </a:xfrm>
          <a:prstGeom prst="down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rIns="0" rtlCol="0" anchor="ctr" anchorCtr="0"/>
          <a:lstStyle/>
          <a:p>
            <a:r>
              <a:rPr lang="ja-JP" altLang="en-US" sz="1100" dirty="0" smtClean="0">
                <a:solidFill>
                  <a:schemeClr val="tx1"/>
                </a:solidFill>
                <a:latin typeface="HG丸ｺﾞｼｯｸM-PRO" pitchFamily="50" charset="-128"/>
                <a:ea typeface="HG丸ｺﾞｼｯｸM-PRO" pitchFamily="50" charset="-128"/>
              </a:rPr>
              <a:t>　　　　</a:t>
            </a:r>
            <a:r>
              <a:rPr kumimoji="1" lang="ja-JP" altLang="en-US" sz="1100" dirty="0" smtClean="0">
                <a:solidFill>
                  <a:schemeClr val="tx1"/>
                </a:solidFill>
                <a:latin typeface="HG丸ｺﾞｼｯｸM-PRO" pitchFamily="50" charset="-128"/>
                <a:ea typeface="HG丸ｺﾞｼｯｸM-PRO" pitchFamily="50" charset="-128"/>
              </a:rPr>
              <a:t>①</a:t>
            </a:r>
            <a:r>
              <a:rPr kumimoji="1" lang="ja-JP" altLang="en-US" sz="1100" dirty="0" smtClean="0">
                <a:solidFill>
                  <a:schemeClr val="tx1"/>
                </a:solidFill>
                <a:latin typeface="HGS創英角ﾎﾟｯﾌﾟ体" pitchFamily="50" charset="-128"/>
                <a:ea typeface="HGS創英角ﾎﾟｯﾌﾟ体" pitchFamily="50" charset="-128"/>
              </a:rPr>
              <a:t>申請・登録</a:t>
            </a:r>
            <a:endParaRPr kumimoji="1" lang="ja-JP" altLang="en-US" sz="1100" dirty="0">
              <a:solidFill>
                <a:schemeClr val="tx1"/>
              </a:solidFill>
              <a:latin typeface="HGS創英角ﾎﾟｯﾌﾟ体" pitchFamily="50" charset="-128"/>
              <a:ea typeface="HGS創英角ﾎﾟｯﾌﾟ体" pitchFamily="50" charset="-128"/>
            </a:endParaRPr>
          </a:p>
        </p:txBody>
      </p:sp>
      <p:sp>
        <p:nvSpPr>
          <p:cNvPr id="23" name="下矢印 22"/>
          <p:cNvSpPr/>
          <p:nvPr/>
        </p:nvSpPr>
        <p:spPr>
          <a:xfrm rot="3284536">
            <a:off x="4649582" y="3842930"/>
            <a:ext cx="693149" cy="1946822"/>
          </a:xfrm>
          <a:prstGeom prst="downArrow">
            <a:avLst/>
          </a:prstGeom>
          <a:solidFill>
            <a:schemeClr val="bg1"/>
          </a:solid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vert="eaVert" lIns="0" rIns="0" rtlCol="0" anchor="ctr" anchorCtr="0"/>
          <a:lstStyle/>
          <a:p>
            <a:r>
              <a:rPr lang="ja-JP" altLang="en-US" sz="1100" b="1" dirty="0" smtClean="0">
                <a:solidFill>
                  <a:schemeClr val="tx1"/>
                </a:solidFill>
                <a:latin typeface="HG丸ｺﾞｼｯｸM-PRO" pitchFamily="50" charset="-128"/>
                <a:ea typeface="HG丸ｺﾞｼｯｸM-PRO" pitchFamily="50" charset="-128"/>
              </a:rPr>
              <a:t>　　　　</a:t>
            </a:r>
            <a:r>
              <a:rPr lang="ja-JP" altLang="en-US" sz="1100" dirty="0" smtClean="0">
                <a:solidFill>
                  <a:schemeClr val="tx1"/>
                </a:solidFill>
                <a:latin typeface="HG丸ｺﾞｼｯｸM-PRO" pitchFamily="50" charset="-128"/>
                <a:ea typeface="HG丸ｺﾞｼｯｸM-PRO" pitchFamily="50" charset="-128"/>
              </a:rPr>
              <a:t>⑤実績報告</a:t>
            </a:r>
            <a:endParaRPr kumimoji="1" lang="ja-JP" altLang="en-US" sz="1100" dirty="0">
              <a:solidFill>
                <a:schemeClr val="tx1"/>
              </a:solidFill>
              <a:latin typeface="HG丸ｺﾞｼｯｸM-PRO" pitchFamily="50" charset="-128"/>
              <a:ea typeface="HG丸ｺﾞｼｯｸM-PRO" pitchFamily="50" charset="-128"/>
            </a:endParaRPr>
          </a:p>
        </p:txBody>
      </p:sp>
      <p:pic>
        <p:nvPicPr>
          <p:cNvPr id="26" name="図 25" descr="http://kids.wanpug.com/illust/illust2728.png"/>
          <p:cNvPicPr/>
          <p:nvPr/>
        </p:nvPicPr>
        <p:blipFill>
          <a:blip r:embed="rId2" cstate="print"/>
          <a:srcRect b="10526"/>
          <a:stretch>
            <a:fillRect/>
          </a:stretch>
        </p:blipFill>
        <p:spPr bwMode="auto">
          <a:xfrm>
            <a:off x="2653687" y="1489040"/>
            <a:ext cx="554462" cy="446913"/>
          </a:xfrm>
          <a:prstGeom prst="rect">
            <a:avLst/>
          </a:prstGeom>
          <a:noFill/>
          <a:ln w="9525">
            <a:noFill/>
            <a:miter lim="800000"/>
            <a:headEnd/>
            <a:tailEnd/>
          </a:ln>
        </p:spPr>
      </p:pic>
      <p:pic>
        <p:nvPicPr>
          <p:cNvPr id="32" name="図 31" descr="http://kids.wanpug.com/illust/illust2798.png"/>
          <p:cNvPicPr/>
          <p:nvPr/>
        </p:nvPicPr>
        <p:blipFill>
          <a:blip r:embed="rId3" cstate="print"/>
          <a:srcRect/>
          <a:stretch>
            <a:fillRect/>
          </a:stretch>
        </p:blipFill>
        <p:spPr bwMode="auto">
          <a:xfrm>
            <a:off x="3228281" y="1489040"/>
            <a:ext cx="379890" cy="467082"/>
          </a:xfrm>
          <a:prstGeom prst="rect">
            <a:avLst/>
          </a:prstGeom>
          <a:noFill/>
          <a:ln w="9525">
            <a:noFill/>
            <a:miter lim="800000"/>
            <a:headEnd/>
            <a:tailEnd/>
          </a:ln>
        </p:spPr>
      </p:pic>
      <p:pic>
        <p:nvPicPr>
          <p:cNvPr id="33" name="図 32" descr="http://kids.wanpug.com/illust/illust2243.png"/>
          <p:cNvPicPr/>
          <p:nvPr/>
        </p:nvPicPr>
        <p:blipFill>
          <a:blip r:embed="rId4" cstate="print"/>
          <a:srcRect/>
          <a:stretch>
            <a:fillRect/>
          </a:stretch>
        </p:blipFill>
        <p:spPr bwMode="auto">
          <a:xfrm>
            <a:off x="8100113" y="2914906"/>
            <a:ext cx="648072" cy="398909"/>
          </a:xfrm>
          <a:prstGeom prst="rect">
            <a:avLst/>
          </a:prstGeom>
          <a:noFill/>
          <a:ln w="9525">
            <a:noFill/>
            <a:miter lim="800000"/>
            <a:headEnd/>
            <a:tailEnd/>
          </a:ln>
        </p:spPr>
      </p:pic>
      <p:pic>
        <p:nvPicPr>
          <p:cNvPr id="35" name="図 34" descr="http://kids.wanpug.com/illust/illust601.png"/>
          <p:cNvPicPr/>
          <p:nvPr/>
        </p:nvPicPr>
        <p:blipFill>
          <a:blip r:embed="rId5" cstate="print"/>
          <a:srcRect/>
          <a:stretch>
            <a:fillRect/>
          </a:stretch>
        </p:blipFill>
        <p:spPr bwMode="auto">
          <a:xfrm>
            <a:off x="3224808" y="4945732"/>
            <a:ext cx="399415" cy="542925"/>
          </a:xfrm>
          <a:prstGeom prst="rect">
            <a:avLst/>
          </a:prstGeom>
          <a:noFill/>
          <a:ln w="9525">
            <a:noFill/>
            <a:miter lim="800000"/>
            <a:headEnd/>
            <a:tailEnd/>
          </a:ln>
        </p:spPr>
      </p:pic>
      <p:pic>
        <p:nvPicPr>
          <p:cNvPr id="36" name="図 35" descr="http://kids.wanpug.com/illust/illust2278.png"/>
          <p:cNvPicPr/>
          <p:nvPr/>
        </p:nvPicPr>
        <p:blipFill>
          <a:blip r:embed="rId6" cstate="print"/>
          <a:srcRect/>
          <a:stretch>
            <a:fillRect/>
          </a:stretch>
        </p:blipFill>
        <p:spPr bwMode="auto">
          <a:xfrm>
            <a:off x="2792760" y="4945732"/>
            <a:ext cx="396240" cy="571500"/>
          </a:xfrm>
          <a:prstGeom prst="rect">
            <a:avLst/>
          </a:prstGeom>
          <a:noFill/>
          <a:ln w="9525">
            <a:noFill/>
            <a:miter lim="800000"/>
            <a:headEnd/>
            <a:tailEnd/>
          </a:ln>
        </p:spPr>
      </p:pic>
      <p:sp>
        <p:nvSpPr>
          <p:cNvPr id="42" name="メモ 41"/>
          <p:cNvSpPr/>
          <p:nvPr/>
        </p:nvSpPr>
        <p:spPr>
          <a:xfrm>
            <a:off x="6028931" y="4408537"/>
            <a:ext cx="3672000" cy="2160240"/>
          </a:xfrm>
          <a:prstGeom prst="foldedCorner">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tIns="144000" rtlCol="0" anchor="ctr"/>
          <a:lstStyle/>
          <a:p>
            <a:endParaRPr lang="en-US" altLang="ja-JP" sz="1200" dirty="0" smtClean="0">
              <a:solidFill>
                <a:schemeClr val="tx1"/>
              </a:solidFill>
              <a:latin typeface="HG丸ｺﾞｼｯｸM-PRO" pitchFamily="50" charset="-128"/>
              <a:ea typeface="HG丸ｺﾞｼｯｸM-PRO" pitchFamily="50" charset="-128"/>
            </a:endParaRPr>
          </a:p>
          <a:p>
            <a:endParaRPr lang="en-US" altLang="ja-JP" sz="1200" dirty="0" smtClean="0">
              <a:solidFill>
                <a:schemeClr val="tx1"/>
              </a:solidFill>
              <a:latin typeface="HG丸ｺﾞｼｯｸM-PRO" pitchFamily="50" charset="-128"/>
              <a:ea typeface="HG丸ｺﾞｼｯｸM-PRO" pitchFamily="50" charset="-128"/>
            </a:endParaRPr>
          </a:p>
          <a:p>
            <a:endParaRPr lang="en-US" altLang="ja-JP" sz="1200" dirty="0" smtClean="0">
              <a:solidFill>
                <a:schemeClr val="tx1"/>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 ・</a:t>
            </a:r>
            <a:r>
              <a:rPr lang="en-US" altLang="ja-JP" sz="1200" dirty="0" smtClean="0">
                <a:solidFill>
                  <a:schemeClr val="tx1"/>
                </a:solidFill>
                <a:latin typeface="HG丸ｺﾞｼｯｸM-PRO" pitchFamily="50" charset="-128"/>
                <a:ea typeface="HG丸ｺﾞｼｯｸM-PRO" pitchFamily="50" charset="-128"/>
              </a:rPr>
              <a:t>1</a:t>
            </a:r>
            <a:r>
              <a:rPr lang="ja-JP" altLang="en-US" sz="1200" dirty="0">
                <a:solidFill>
                  <a:schemeClr val="tx1"/>
                </a:solidFill>
                <a:latin typeface="HG丸ｺﾞｼｯｸM-PRO" pitchFamily="50" charset="-128"/>
                <a:ea typeface="HG丸ｺﾞｼｯｸM-PRO" pitchFamily="50" charset="-128"/>
              </a:rPr>
              <a:t>回</a:t>
            </a:r>
            <a:r>
              <a:rPr lang="ja-JP" altLang="en-US" sz="1200" dirty="0" smtClean="0">
                <a:solidFill>
                  <a:schemeClr val="tx1"/>
                </a:solidFill>
                <a:latin typeface="HG丸ｺﾞｼｯｸM-PRO" pitchFamily="50" charset="-128"/>
                <a:ea typeface="HG丸ｺﾞｼｯｸM-PRO" pitchFamily="50" charset="-128"/>
              </a:rPr>
              <a:t>の活動（高齢者の居宅の場合は１時間） </a:t>
            </a:r>
            <a:endParaRPr lang="en-US" altLang="ja-JP" sz="1200" dirty="0" smtClean="0">
              <a:solidFill>
                <a:schemeClr val="tx1"/>
              </a:solidFill>
              <a:latin typeface="HG丸ｺﾞｼｯｸM-PRO" pitchFamily="50" charset="-128"/>
              <a:ea typeface="HG丸ｺﾞｼｯｸM-PRO" pitchFamily="50" charset="-128"/>
            </a:endParaRPr>
          </a:p>
          <a:p>
            <a:r>
              <a:rPr lang="en-US" altLang="ja-JP" sz="1200" dirty="0" smtClean="0">
                <a:solidFill>
                  <a:schemeClr val="tx1"/>
                </a:solidFill>
                <a:latin typeface="HG丸ｺﾞｼｯｸM-PRO" pitchFamily="50" charset="-128"/>
                <a:ea typeface="HG丸ｺﾞｼｯｸM-PRO" pitchFamily="50" charset="-128"/>
              </a:rPr>
              <a:t>    </a:t>
            </a:r>
            <a:r>
              <a:rPr lang="ja-JP" altLang="en-US" sz="1200" dirty="0" smtClean="0">
                <a:solidFill>
                  <a:schemeClr val="tx1"/>
                </a:solidFill>
                <a:latin typeface="HG丸ｺﾞｼｯｸM-PRO" pitchFamily="50" charset="-128"/>
                <a:ea typeface="HG丸ｺﾞｼｯｸM-PRO" pitchFamily="50" charset="-128"/>
              </a:rPr>
              <a:t>に対し１ポイント付与</a:t>
            </a:r>
            <a:endParaRPr lang="en-US" altLang="ja-JP" sz="1200" dirty="0" smtClean="0">
              <a:solidFill>
                <a:schemeClr val="tx1"/>
              </a:solidFill>
              <a:latin typeface="HG丸ｺﾞｼｯｸM-PRO" pitchFamily="50" charset="-128"/>
              <a:ea typeface="HG丸ｺﾞｼｯｸM-PRO" pitchFamily="50" charset="-128"/>
            </a:endParaRPr>
          </a:p>
          <a:p>
            <a:endParaRPr lang="en-US" altLang="ja-JP" sz="1200" dirty="0" smtClean="0">
              <a:solidFill>
                <a:schemeClr val="tx1"/>
              </a:solidFill>
              <a:latin typeface="HG丸ｺﾞｼｯｸM-PRO" pitchFamily="50" charset="-128"/>
              <a:ea typeface="HG丸ｺﾞｼｯｸM-PRO" pitchFamily="50" charset="-128"/>
            </a:endParaRPr>
          </a:p>
          <a:p>
            <a:endParaRPr lang="en-US" altLang="ja-JP" sz="1300" dirty="0" smtClean="0">
              <a:solidFill>
                <a:schemeClr val="tx1"/>
              </a:solidFill>
            </a:endParaRPr>
          </a:p>
          <a:p>
            <a:endParaRPr lang="en-US" altLang="ja-JP" sz="1200" dirty="0" smtClean="0">
              <a:solidFill>
                <a:schemeClr val="tx1"/>
              </a:solidFill>
            </a:endParaRPr>
          </a:p>
          <a:p>
            <a:r>
              <a:rPr lang="ja-JP" altLang="en-US" sz="1200" dirty="0" smtClean="0">
                <a:solidFill>
                  <a:schemeClr val="tx1"/>
                </a:solidFill>
                <a:latin typeface="HG丸ｺﾞｼｯｸM-PRO" pitchFamily="50" charset="-128"/>
                <a:ea typeface="HG丸ｺﾞｼｯｸM-PRO" pitchFamily="50" charset="-128"/>
              </a:rPr>
              <a:t> ・１０ポイント当たり</a:t>
            </a:r>
            <a:r>
              <a:rPr lang="en-US" altLang="ja-JP" sz="1200" dirty="0" smtClean="0">
                <a:solidFill>
                  <a:schemeClr val="tx1"/>
                </a:solidFill>
                <a:latin typeface="HG丸ｺﾞｼｯｸM-PRO" pitchFamily="50" charset="-128"/>
                <a:ea typeface="HG丸ｺﾞｼｯｸM-PRO" pitchFamily="50" charset="-128"/>
              </a:rPr>
              <a:t>1,000</a:t>
            </a:r>
            <a:r>
              <a:rPr lang="ja-JP" altLang="en-US" sz="1200" dirty="0" smtClean="0">
                <a:solidFill>
                  <a:schemeClr val="tx1"/>
                </a:solidFill>
                <a:latin typeface="HG丸ｺﾞｼｯｸM-PRO" pitchFamily="50" charset="-128"/>
                <a:ea typeface="HG丸ｺﾞｼｯｸM-PRO" pitchFamily="50" charset="-128"/>
              </a:rPr>
              <a:t>円（５０ポイント、　</a:t>
            </a:r>
            <a:endParaRPr lang="en-US" altLang="ja-JP" sz="1200" dirty="0" smtClean="0">
              <a:solidFill>
                <a:schemeClr val="tx1"/>
              </a:solidFill>
              <a:latin typeface="HG丸ｺﾞｼｯｸM-PRO" pitchFamily="50" charset="-128"/>
              <a:ea typeface="HG丸ｺﾞｼｯｸM-PRO" pitchFamily="50" charset="-128"/>
            </a:endParaRPr>
          </a:p>
          <a:p>
            <a:r>
              <a:rPr lang="ja-JP" altLang="en-US" sz="1200" dirty="0" smtClean="0">
                <a:solidFill>
                  <a:schemeClr val="tx1"/>
                </a:solidFill>
                <a:latin typeface="HG丸ｺﾞｼｯｸM-PRO" pitchFamily="50" charset="-128"/>
                <a:ea typeface="HG丸ｺﾞｼｯｸM-PRO" pitchFamily="50" charset="-128"/>
              </a:rPr>
              <a:t>  　</a:t>
            </a:r>
            <a:r>
              <a:rPr lang="en-US" altLang="ja-JP" sz="1200" dirty="0" smtClean="0">
                <a:solidFill>
                  <a:schemeClr val="tx1"/>
                </a:solidFill>
                <a:latin typeface="HG丸ｺﾞｼｯｸM-PRO" pitchFamily="50" charset="-128"/>
                <a:ea typeface="HG丸ｺﾞｼｯｸM-PRO" pitchFamily="50" charset="-128"/>
              </a:rPr>
              <a:t>5,000</a:t>
            </a:r>
            <a:r>
              <a:rPr lang="ja-JP" altLang="en-US" sz="1200" dirty="0" smtClean="0">
                <a:solidFill>
                  <a:schemeClr val="tx1"/>
                </a:solidFill>
                <a:latin typeface="HG丸ｺﾞｼｯｸM-PRO" pitchFamily="50" charset="-128"/>
                <a:ea typeface="HG丸ｺﾞｼｯｸM-PRO" pitchFamily="50" charset="-128"/>
              </a:rPr>
              <a:t>円を限度）</a:t>
            </a:r>
            <a:r>
              <a:rPr lang="ja-JP" altLang="en-US" sz="1200" dirty="0" smtClean="0">
                <a:solidFill>
                  <a:schemeClr val="tx1"/>
                </a:solidFill>
                <a:latin typeface="HG丸ｺﾞｼｯｸM-PRO" pitchFamily="50" charset="-128"/>
                <a:ea typeface="HG丸ｺﾞｼｯｸM-PRO" pitchFamily="50" charset="-128"/>
              </a:rPr>
              <a:t>の金券</a:t>
            </a:r>
            <a:r>
              <a:rPr lang="ja-JP" altLang="en-US" sz="1200" dirty="0" smtClean="0">
                <a:solidFill>
                  <a:schemeClr val="tx1"/>
                </a:solidFill>
                <a:latin typeface="HG丸ｺﾞｼｯｸM-PRO" pitchFamily="50" charset="-128"/>
                <a:ea typeface="HG丸ｺﾞｼｯｸM-PRO" pitchFamily="50" charset="-128"/>
              </a:rPr>
              <a:t>または</a:t>
            </a:r>
            <a:r>
              <a:rPr lang="ja-JP" altLang="en-US" sz="1200" dirty="0" smtClean="0">
                <a:solidFill>
                  <a:schemeClr val="tx1"/>
                </a:solidFill>
                <a:latin typeface="HG丸ｺﾞｼｯｸM-PRO" pitchFamily="50" charset="-128"/>
                <a:ea typeface="HG丸ｺﾞｼｯｸM-PRO" pitchFamily="50" charset="-128"/>
              </a:rPr>
              <a:t>シネマギフト</a:t>
            </a:r>
            <a:endParaRPr lang="en-US" altLang="ja-JP" sz="1200" dirty="0" smtClean="0">
              <a:solidFill>
                <a:schemeClr val="tx1"/>
              </a:solidFill>
              <a:latin typeface="HG丸ｺﾞｼｯｸM-PRO" pitchFamily="50" charset="-128"/>
              <a:ea typeface="HG丸ｺﾞｼｯｸM-PRO" pitchFamily="50" charset="-128"/>
            </a:endParaRPr>
          </a:p>
          <a:p>
            <a:r>
              <a:rPr lang="ja-JP" altLang="en-US" sz="1200" dirty="0">
                <a:solidFill>
                  <a:schemeClr val="tx1"/>
                </a:solidFill>
                <a:latin typeface="HG丸ｺﾞｼｯｸM-PRO" pitchFamily="50" charset="-128"/>
                <a:ea typeface="HG丸ｺﾞｼｯｸM-PRO" pitchFamily="50" charset="-128"/>
              </a:rPr>
              <a:t>　</a:t>
            </a:r>
            <a:r>
              <a:rPr lang="ja-JP" altLang="en-US" sz="1200" dirty="0" smtClean="0">
                <a:solidFill>
                  <a:schemeClr val="tx1"/>
                </a:solidFill>
                <a:latin typeface="HG丸ｺﾞｼｯｸM-PRO" pitchFamily="50" charset="-128"/>
                <a:ea typeface="HG丸ｺﾞｼｯｸM-PRO" pitchFamily="50" charset="-128"/>
              </a:rPr>
              <a:t>　</a:t>
            </a:r>
            <a:r>
              <a:rPr lang="ja-JP" altLang="en-US" sz="1200" dirty="0" smtClean="0">
                <a:solidFill>
                  <a:schemeClr val="tx1"/>
                </a:solidFill>
                <a:latin typeface="HG丸ｺﾞｼｯｸM-PRO" pitchFamily="50" charset="-128"/>
                <a:ea typeface="HG丸ｺﾞｼｯｸM-PRO" pitchFamily="50" charset="-128"/>
              </a:rPr>
              <a:t>カード</a:t>
            </a:r>
            <a:r>
              <a:rPr lang="ja-JP" altLang="en-US" sz="1200" dirty="0" smtClean="0">
                <a:solidFill>
                  <a:schemeClr val="tx1"/>
                </a:solidFill>
                <a:latin typeface="HG丸ｺﾞｼｯｸM-PRO" pitchFamily="50" charset="-128"/>
                <a:ea typeface="HG丸ｺﾞｼｯｸM-PRO" pitchFamily="50" charset="-128"/>
              </a:rPr>
              <a:t>を交付</a:t>
            </a:r>
            <a:endParaRPr kumimoji="1" lang="ja-JP" altLang="en-US" sz="1200" dirty="0">
              <a:latin typeface="HG丸ｺﾞｼｯｸM-PRO" pitchFamily="50" charset="-128"/>
              <a:ea typeface="HG丸ｺﾞｼｯｸM-PRO" pitchFamily="50" charset="-128"/>
            </a:endParaRPr>
          </a:p>
        </p:txBody>
      </p:sp>
      <p:sp>
        <p:nvSpPr>
          <p:cNvPr id="45" name="正方形/長方形 44"/>
          <p:cNvSpPr/>
          <p:nvPr/>
        </p:nvSpPr>
        <p:spPr>
          <a:xfrm>
            <a:off x="6105304" y="4506212"/>
            <a:ext cx="1584000" cy="252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HG丸ｺﾞｼｯｸM-PRO" pitchFamily="50" charset="-128"/>
                <a:ea typeface="HG丸ｺﾞｼｯｸM-PRO" pitchFamily="50" charset="-128"/>
              </a:rPr>
              <a:t>☆ポイントの付与☆</a:t>
            </a:r>
            <a:r>
              <a:rPr kumimoji="1" lang="ja-JP" altLang="en-US" sz="1300" dirty="0" smtClean="0">
                <a:solidFill>
                  <a:schemeClr val="tx1"/>
                </a:solidFill>
                <a:latin typeface="HG丸ｺﾞｼｯｸM-PRO" pitchFamily="50" charset="-128"/>
                <a:ea typeface="HG丸ｺﾞｼｯｸM-PRO" pitchFamily="50" charset="-128"/>
              </a:rPr>
              <a:t>　　</a:t>
            </a:r>
            <a:endParaRPr kumimoji="1" lang="ja-JP" altLang="en-US" sz="1300" dirty="0">
              <a:solidFill>
                <a:schemeClr val="tx1"/>
              </a:solidFill>
              <a:latin typeface="HG丸ｺﾞｼｯｸM-PRO" pitchFamily="50" charset="-128"/>
              <a:ea typeface="HG丸ｺﾞｼｯｸM-PRO" pitchFamily="50" charset="-128"/>
            </a:endParaRPr>
          </a:p>
        </p:txBody>
      </p:sp>
      <p:sp>
        <p:nvSpPr>
          <p:cNvPr id="31" name="正方形/長方形 30"/>
          <p:cNvSpPr/>
          <p:nvPr/>
        </p:nvSpPr>
        <p:spPr>
          <a:xfrm>
            <a:off x="6105304" y="5426174"/>
            <a:ext cx="1584000" cy="252000"/>
          </a:xfrm>
          <a:prstGeom prst="rect">
            <a:avLst/>
          </a:prstGeom>
          <a:noFill/>
          <a:ln w="9525">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smtClean="0">
                <a:solidFill>
                  <a:schemeClr val="tx1"/>
                </a:solidFill>
                <a:latin typeface="HG丸ｺﾞｼｯｸM-PRO" pitchFamily="50" charset="-128"/>
                <a:ea typeface="HG丸ｺﾞｼｯｸM-PRO" pitchFamily="50" charset="-128"/>
              </a:rPr>
              <a:t>☆交換品の交付☆</a:t>
            </a:r>
            <a:endParaRPr kumimoji="1" lang="ja-JP" altLang="en-US" sz="1200" dirty="0">
              <a:solidFill>
                <a:schemeClr val="tx1"/>
              </a:solidFill>
              <a:latin typeface="HG丸ｺﾞｼｯｸM-PRO" pitchFamily="50" charset="-128"/>
              <a:ea typeface="HG丸ｺﾞｼｯｸM-PRO" pitchFamily="50" charset="-128"/>
            </a:endParaRPr>
          </a:p>
        </p:txBody>
      </p:sp>
      <p:pic>
        <p:nvPicPr>
          <p:cNvPr id="1026" name="Picture 2" descr="http://2.bp.blogspot.com/-CcPxqR5ZwmU/U0pTZFbJGMI/AAAAAAAAfKA/fizLuwMlaH4/s800/tatemono_kaigo_shisetsu.png"/>
          <p:cNvPicPr>
            <a:picLocks noChangeAspect="1" noChangeArrowheads="1"/>
          </p:cNvPicPr>
          <p:nvPr/>
        </p:nvPicPr>
        <p:blipFill>
          <a:blip r:embed="rId7" cstate="print"/>
          <a:srcRect/>
          <a:stretch>
            <a:fillRect/>
          </a:stretch>
        </p:blipFill>
        <p:spPr bwMode="auto">
          <a:xfrm>
            <a:off x="8174089" y="1470553"/>
            <a:ext cx="628108" cy="504056"/>
          </a:xfrm>
          <a:prstGeom prst="rect">
            <a:avLst/>
          </a:prstGeom>
          <a:noFill/>
        </p:spPr>
      </p:pic>
      <p:pic>
        <p:nvPicPr>
          <p:cNvPr id="1028" name="Picture 4" descr="http://4.bp.blogspot.com/-OL-o_-baUHw/UOFJ9Nwy93I/AAAAAAAAKDE/KZI6K2KS29M/s1600/bunbougu_hanko.png"/>
          <p:cNvPicPr>
            <a:picLocks noChangeAspect="1" noChangeArrowheads="1"/>
          </p:cNvPicPr>
          <p:nvPr/>
        </p:nvPicPr>
        <p:blipFill>
          <a:blip r:embed="rId8" cstate="print"/>
          <a:srcRect/>
          <a:stretch>
            <a:fillRect/>
          </a:stretch>
        </p:blipFill>
        <p:spPr bwMode="auto">
          <a:xfrm>
            <a:off x="7847037" y="4453254"/>
            <a:ext cx="307206" cy="377806"/>
          </a:xfrm>
          <a:prstGeom prst="rect">
            <a:avLst/>
          </a:prstGeom>
          <a:noFill/>
        </p:spPr>
      </p:pic>
      <p:pic>
        <p:nvPicPr>
          <p:cNvPr id="1030" name="Picture 6" descr="http://2.bp.blogspot.com/-bbrz97PbXIU/U8XkueyYCPI/AAAAAAAAi3A/By65SdCBzWU/s800/ticket_syouhinken.png"/>
          <p:cNvPicPr>
            <a:picLocks noChangeAspect="1" noChangeArrowheads="1"/>
          </p:cNvPicPr>
          <p:nvPr/>
        </p:nvPicPr>
        <p:blipFill>
          <a:blip r:embed="rId9" cstate="print"/>
          <a:srcRect/>
          <a:stretch>
            <a:fillRect/>
          </a:stretch>
        </p:blipFill>
        <p:spPr bwMode="auto">
          <a:xfrm>
            <a:off x="7761312" y="5426174"/>
            <a:ext cx="518319" cy="273413"/>
          </a:xfrm>
          <a:prstGeom prst="rect">
            <a:avLst/>
          </a:prstGeom>
          <a:noFill/>
        </p:spPr>
      </p:pic>
      <p:sp>
        <p:nvSpPr>
          <p:cNvPr id="2" name="角丸四角形 1"/>
          <p:cNvSpPr/>
          <p:nvPr/>
        </p:nvSpPr>
        <p:spPr>
          <a:xfrm>
            <a:off x="272480" y="639622"/>
            <a:ext cx="9433048" cy="701146"/>
          </a:xfrm>
          <a:prstGeom prst="roundRect">
            <a:avLst/>
          </a:prstGeom>
          <a:ln w="3175">
            <a:solidFill>
              <a:schemeClr val="tx1"/>
            </a:solidFill>
          </a:ln>
        </p:spPr>
        <p:style>
          <a:lnRef idx="2">
            <a:schemeClr val="accent6"/>
          </a:lnRef>
          <a:fillRef idx="1">
            <a:schemeClr val="lt1"/>
          </a:fillRef>
          <a:effectRef idx="0">
            <a:schemeClr val="accent6"/>
          </a:effectRef>
          <a:fontRef idx="minor">
            <a:schemeClr val="dk1"/>
          </a:fontRef>
        </p:style>
        <p:txBody>
          <a:bodyPr rtlCol="0" anchor="t" anchorCtr="0"/>
          <a:lstStyle/>
          <a:p>
            <a:r>
              <a:rPr kumimoji="1" lang="ja-JP" altLang="en-US" sz="1200" dirty="0" smtClean="0"/>
              <a:t>　足利市ささえ愛ボランティアポイント</a:t>
            </a:r>
            <a:r>
              <a:rPr lang="ja-JP" altLang="en-US" sz="1200" dirty="0" smtClean="0"/>
              <a:t>事業は、平成</a:t>
            </a:r>
            <a:r>
              <a:rPr lang="en-US" altLang="ja-JP" sz="1200" dirty="0"/>
              <a:t>29</a:t>
            </a:r>
            <a:r>
              <a:rPr lang="ja-JP" altLang="en-US" sz="1200" dirty="0"/>
              <a:t>年</a:t>
            </a:r>
            <a:r>
              <a:rPr lang="en-US" altLang="ja-JP" sz="1200" dirty="0"/>
              <a:t>4</a:t>
            </a:r>
            <a:r>
              <a:rPr lang="ja-JP" altLang="en-US" sz="1200" dirty="0"/>
              <a:t>月</a:t>
            </a:r>
            <a:r>
              <a:rPr lang="ja-JP" altLang="en-US" sz="1200" dirty="0" smtClean="0"/>
              <a:t>から</a:t>
            </a:r>
            <a:r>
              <a:rPr kumimoji="1" lang="ja-JP" altLang="en-US" sz="1200" dirty="0" smtClean="0"/>
              <a:t>始まりました。</a:t>
            </a:r>
            <a:r>
              <a:rPr lang="ja-JP" altLang="ja-JP" sz="1200" dirty="0" smtClean="0"/>
              <a:t>この</a:t>
            </a:r>
            <a:r>
              <a:rPr lang="ja-JP" altLang="en-US" sz="1200" dirty="0" smtClean="0"/>
              <a:t>事業</a:t>
            </a:r>
            <a:r>
              <a:rPr lang="ja-JP" altLang="ja-JP" sz="1200" dirty="0" smtClean="0"/>
              <a:t>は</a:t>
            </a:r>
            <a:r>
              <a:rPr lang="ja-JP" altLang="ja-JP" sz="1200" dirty="0"/>
              <a:t>、ボランティア活動などの社会参加</a:t>
            </a:r>
            <a:r>
              <a:rPr lang="ja-JP" altLang="ja-JP" sz="1200" dirty="0" smtClean="0"/>
              <a:t>を</a:t>
            </a:r>
            <a:r>
              <a:rPr lang="ja-JP" altLang="en-US" sz="1200" dirty="0" smtClean="0"/>
              <a:t>行</a:t>
            </a:r>
            <a:r>
              <a:rPr lang="ja-JP" altLang="ja-JP" sz="1200" dirty="0" smtClean="0"/>
              <a:t>う</a:t>
            </a:r>
            <a:r>
              <a:rPr lang="ja-JP" altLang="ja-JP" sz="1200" dirty="0"/>
              <a:t>こと</a:t>
            </a:r>
            <a:r>
              <a:rPr lang="ja-JP" altLang="ja-JP" sz="1200" dirty="0" smtClean="0"/>
              <a:t>で</a:t>
            </a:r>
            <a:r>
              <a:rPr lang="ja-JP" altLang="en-US" sz="1200" dirty="0" smtClean="0"/>
              <a:t>、自分自身の介護</a:t>
            </a:r>
            <a:r>
              <a:rPr lang="ja-JP" altLang="en-US" sz="1200" dirty="0"/>
              <a:t>予防</a:t>
            </a:r>
            <a:r>
              <a:rPr lang="ja-JP" altLang="en-US" sz="1200" dirty="0" smtClean="0"/>
              <a:t>につながり元気</a:t>
            </a:r>
            <a:r>
              <a:rPr lang="ja-JP" altLang="en-US" sz="1200" dirty="0"/>
              <a:t>な</a:t>
            </a:r>
            <a:r>
              <a:rPr lang="ja-JP" altLang="en-US" sz="1200" dirty="0" smtClean="0"/>
              <a:t>高齢者が増えると共に、</a:t>
            </a:r>
            <a:r>
              <a:rPr lang="ja-JP" altLang="en-US" sz="1200" dirty="0"/>
              <a:t>様々</a:t>
            </a:r>
            <a:r>
              <a:rPr lang="ja-JP" altLang="en-US" sz="1200" dirty="0" smtClean="0"/>
              <a:t>な人が</a:t>
            </a:r>
            <a:r>
              <a:rPr lang="ja-JP" altLang="ja-JP" sz="1200" dirty="0" smtClean="0"/>
              <a:t>地域で</a:t>
            </a:r>
            <a:r>
              <a:rPr lang="ja-JP" altLang="en-US" sz="1200" dirty="0" smtClean="0"/>
              <a:t>高齢者</a:t>
            </a:r>
            <a:r>
              <a:rPr lang="ja-JP" altLang="ja-JP" sz="1200" dirty="0" smtClean="0"/>
              <a:t>の支え</a:t>
            </a:r>
            <a:r>
              <a:rPr lang="ja-JP" altLang="en-US" sz="1200" dirty="0" smtClean="0"/>
              <a:t>手となることで</a:t>
            </a:r>
            <a:r>
              <a:rPr lang="ja-JP" altLang="ja-JP" sz="1200" dirty="0" smtClean="0"/>
              <a:t>、健</a:t>
            </a:r>
            <a:r>
              <a:rPr lang="ja-JP" altLang="ja-JP" sz="1200" dirty="0"/>
              <a:t>幸で安心して暮らすことができる地域社会をつくることを目的としています</a:t>
            </a:r>
            <a:r>
              <a:rPr lang="ja-JP" altLang="ja-JP" sz="1200" dirty="0" smtClean="0"/>
              <a:t>。</a:t>
            </a:r>
            <a:endParaRPr kumimoji="1" lang="ja-JP" altLang="en-US" sz="1200"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888</TotalTime>
  <Words>380</Words>
  <Application>Microsoft Office PowerPoint</Application>
  <PresentationFormat>A4 210 x 297 mm</PresentationFormat>
  <Paragraphs>51</Paragraphs>
  <Slides>1</Slides>
  <Notes>0</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1</vt:i4>
      </vt:variant>
    </vt:vector>
  </HeadingPairs>
  <TitlesOfParts>
    <vt:vector size="8" baseType="lpstr">
      <vt:lpstr>HGS創英角ﾎﾟｯﾌﾟ体</vt:lpstr>
      <vt:lpstr>HG丸ｺﾞｼｯｸM-PRO</vt:lpstr>
      <vt:lpstr>ＭＳ Ｐゴシック</vt:lpstr>
      <vt:lpstr>游ゴシック</vt:lpstr>
      <vt:lpstr>Arial</vt:lpstr>
      <vt:lpstr>Calibri</vt:lpstr>
      <vt:lpstr>Office テーマ</vt:lpstr>
      <vt:lpstr>PowerPoint プレゼンテーション</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スライド 1</dc:title>
  <dc:creator>足利市役所</dc:creator>
  <cp:lastModifiedBy>足利市</cp:lastModifiedBy>
  <cp:revision>113</cp:revision>
  <cp:lastPrinted>2023-02-03T04:18:49Z</cp:lastPrinted>
  <dcterms:created xsi:type="dcterms:W3CDTF">2017-01-31T02:20:21Z</dcterms:created>
  <dcterms:modified xsi:type="dcterms:W3CDTF">2023-02-19T23:51:51Z</dcterms:modified>
</cp:coreProperties>
</file>